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7" r:id="rId1"/>
    <p:sldMasterId id="2147483798" r:id="rId2"/>
    <p:sldMasterId id="2147483799" r:id="rId3"/>
    <p:sldMasterId id="2147483802" r:id="rId4"/>
  </p:sldMasterIdLst>
  <p:notesMasterIdLst>
    <p:notesMasterId r:id="rId28"/>
  </p:notesMasterIdLst>
  <p:sldIdLst>
    <p:sldId id="361" r:id="rId5"/>
    <p:sldId id="257" r:id="rId6"/>
    <p:sldId id="262" r:id="rId7"/>
    <p:sldId id="375" r:id="rId8"/>
    <p:sldId id="284" r:id="rId9"/>
    <p:sldId id="285" r:id="rId10"/>
    <p:sldId id="279" r:id="rId11"/>
    <p:sldId id="280" r:id="rId12"/>
    <p:sldId id="281" r:id="rId13"/>
    <p:sldId id="296" r:id="rId14"/>
    <p:sldId id="297" r:id="rId15"/>
    <p:sldId id="298" r:id="rId16"/>
    <p:sldId id="380" r:id="rId17"/>
    <p:sldId id="381" r:id="rId18"/>
    <p:sldId id="364" r:id="rId19"/>
    <p:sldId id="362" r:id="rId20"/>
    <p:sldId id="290" r:id="rId21"/>
    <p:sldId id="301" r:id="rId22"/>
    <p:sldId id="363" r:id="rId23"/>
    <p:sldId id="303" r:id="rId24"/>
    <p:sldId id="302" r:id="rId25"/>
    <p:sldId id="305" r:id="rId26"/>
    <p:sldId id="306" r:id="rId27"/>
  </p:sldIdLst>
  <p:sldSz cx="9144000" cy="5143500" type="screen16x9"/>
  <p:notesSz cx="6858000" cy="9144000"/>
  <p:embeddedFontLst>
    <p:embeddedFont>
      <p:font typeface="Anton" pitchFamily="2" charset="0"/>
      <p:regular r:id="rId29"/>
    </p:embeddedFont>
    <p:embeddedFont>
      <p:font typeface="DM Sans" pitchFamily="2" charset="0"/>
      <p:regular r:id="rId30"/>
      <p:bold r:id="rId31"/>
      <p:italic r:id="rId32"/>
      <p:boldItalic r:id="rId33"/>
    </p:embeddedFont>
    <p:embeddedFont>
      <p:font typeface="Helvetica Neue Light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128dbe8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12128dbe8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para la primera clase (después no va).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11af22068b0_8_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11af22068b0_8_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Profes: 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pueden aprovechar esta actividad para que los estudiantes la resuelvan por su cuenta. Dependerá, según su criterio, de cómo vengan con el tiempo.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086346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1af22068b0_8_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11af22068b0_8_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9374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1af22068b0_4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2" name="Google Shape;842;g11af22068b0_4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42138811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267f3579e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4" name="Google Shape;594;g1267f3579e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Actividades en clase.</a:t>
            </a:r>
            <a:endParaRPr dirty="0"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8627391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267f3579e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4" name="Google Shape;604;g1267f3579e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las subsiguientes slides de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4511695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>
          <a:extLst>
            <a:ext uri="{FF2B5EF4-FFF2-40B4-BE49-F238E27FC236}">
              <a16:creationId xmlns:a16="http://schemas.microsoft.com/office/drawing/2014/main" id="{DE2070C3-FF3C-84BA-A306-CADB0DC97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24cbfe83dc_1_229:notes">
            <a:extLst>
              <a:ext uri="{FF2B5EF4-FFF2-40B4-BE49-F238E27FC236}">
                <a16:creationId xmlns:a16="http://schemas.microsoft.com/office/drawing/2014/main" id="{A47D1F52-8A9D-931D-CB66-0D97FA708A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0" name="Google Shape;740;g124cbfe83dc_1_229:notes">
            <a:extLst>
              <a:ext uri="{FF2B5EF4-FFF2-40B4-BE49-F238E27FC236}">
                <a16:creationId xmlns:a16="http://schemas.microsoft.com/office/drawing/2014/main" id="{F1F772A5-03B2-D0B9-84F1-0C74C7F6A1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40286105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>
          <a:extLst>
            <a:ext uri="{FF2B5EF4-FFF2-40B4-BE49-F238E27FC236}">
              <a16:creationId xmlns:a16="http://schemas.microsoft.com/office/drawing/2014/main" id="{DAF7FDED-D404-23C7-71A3-D4FBE8F3D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2671ed7bcf_0_40:notes">
            <a:extLst>
              <a:ext uri="{FF2B5EF4-FFF2-40B4-BE49-F238E27FC236}">
                <a16:creationId xmlns:a16="http://schemas.microsoft.com/office/drawing/2014/main" id="{DC90995D-1FED-159F-E968-556B857D18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1" name="Google Shape;781;g12671ed7bcf_0_40:notes">
            <a:extLst>
              <a:ext uri="{FF2B5EF4-FFF2-40B4-BE49-F238E27FC236}">
                <a16:creationId xmlns:a16="http://schemas.microsoft.com/office/drawing/2014/main" id="{3FED29A9-5A50-7272-6581-2DFA24EA89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154097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>
          <a:extLst>
            <a:ext uri="{FF2B5EF4-FFF2-40B4-BE49-F238E27FC236}">
              <a16:creationId xmlns:a16="http://schemas.microsoft.com/office/drawing/2014/main" id="{6999CA1E-D370-5E6C-23F3-3D41AF52C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2671ed7bcf_0_49:notes">
            <a:extLst>
              <a:ext uri="{FF2B5EF4-FFF2-40B4-BE49-F238E27FC236}">
                <a16:creationId xmlns:a16="http://schemas.microsoft.com/office/drawing/2014/main" id="{84BD25A5-70C2-A0BB-1C0B-2F381D5352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1" name="Google Shape;791;g12671ed7bcf_0_49:notes">
            <a:extLst>
              <a:ext uri="{FF2B5EF4-FFF2-40B4-BE49-F238E27FC236}">
                <a16:creationId xmlns:a16="http://schemas.microsoft.com/office/drawing/2014/main" id="{7DA8517F-A87F-292B-BA91-C1E2972E2D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las subsiguientes slides de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3463424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12671ed7bcf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7" name="Google Shape;877;g12671ed7bcf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Recuerda que a estas alturas ya determinaste cuánto tiempo te están llevando los conceptos y las actividades, si consideras que ésto puede ser un hands on lab, mejor no perder tiempo valioso y hacerlo a la par con los estudiantes.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12671ed7bcf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6" name="Google Shape;886;g12671ed7bcf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las subsiguientes slides de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20b44b0dae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20b44b0dae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1267f357822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7" name="Google Shape;897;g1267f357822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las subsiguientes slides de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0b44b0dae_0_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7" name="Google Shape;887;g120b44b0dae_0_1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b44b0dae_0_1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3" name="Google Shape;903;g120b44b0dae_0_1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20b44b0dae_0_1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8" name="Google Shape;908;g120b44b0dae_0_1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20b44b0dae_0_1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g120b44b0dae_0_1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27da238b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g127da238b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409563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24cbfe83dc_1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0" name="Google Shape;740;g124cbfe83dc_1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1245d6b95a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1245d6b95a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24cbfe83dc_1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9" name="Google Shape;699;g124cbfe83dc_1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783944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24cbfe83dc_1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9" name="Google Shape;709;g124cbfe83dc_1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las subsiguientes slides de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873270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24cbfe83dc_1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124cbfe83dc_1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7694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x">
  <p:cSld name="TITLE_AND_BODY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3687" y="1942375"/>
            <a:ext cx="4516625" cy="12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6">
  <p:cSld name="CUSTOM_3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/>
          <p:nvPr/>
        </p:nvSpPr>
        <p:spPr>
          <a:xfrm>
            <a:off x="3626850" y="1163625"/>
            <a:ext cx="2157900" cy="3138600"/>
          </a:xfrm>
          <a:prstGeom prst="rect">
            <a:avLst/>
          </a:prstGeom>
          <a:noFill/>
          <a:ln w="38100" cap="flat" cmpd="sng">
            <a:solidFill>
              <a:srgbClr val="3CE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" name="Google Shape;5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6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16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0;p16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16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16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" name="Google Shape;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/>
          <p:nvPr/>
        </p:nvSpPr>
        <p:spPr>
          <a:xfrm>
            <a:off x="1243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" name="Google Shape;66;p16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16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6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6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6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16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6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16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i="1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sz="3600" i="1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">
  <p:cSld name="CUSTOM_3"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5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6">
  <p:cSld name="CUSTOM_5"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8">
  <p:cSld name="CUSTOM_7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761250" y="3709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857250" y="17817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7">
  <p:cSld name="CUSTOM_8">
    <p:bg>
      <p:bgPr>
        <a:solidFill>
          <a:srgbClr val="3CEFAB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761250" y="13615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1"/>
          </p:nvPr>
        </p:nvSpPr>
        <p:spPr>
          <a:xfrm>
            <a:off x="857250" y="26961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5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6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i="1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sz="6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 1">
  <p:cSld name="TITLE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5">
  <p:cSld name="TITLE_AND_BODY_5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6">
  <p:cSld name="TITLE_AND_BODY_6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7">
  <p:cSld name="TITLE_AND_BODY_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9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0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4" name="Google Shape;144;p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5" name="Google Shape;14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3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8" name="Google Shape;148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9" name="Google Shape;149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4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2" name="Google Shape;152;p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3" name="Google Shape;153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TITLE_5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6" name="Google Shape;156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4">
  <p:cSld name="TITLE_6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4" name="Google Shape;164;p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7">
  <p:cSld name="TITLE_7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168" name="Google Shape;168;p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9" name="Google Shape;16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2">
  <p:cSld name="TITLE_AND_BODY_1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3" name="Google Shape;173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4">
  <p:cSld name="TITLE_AND_BODY_13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2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2">
  <p:cSld name="SECTION_HEADER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3">
  <p:cSld name="SECTION_HEADER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4">
  <p:cSld name="SECTION_HEADER_1_1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4">
  <p:cSld name="SECTION_HEADER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67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9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7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7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74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7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3" name="Google Shape;253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1" type="title">
  <p:cSld name="TITLE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4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sz="4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58" name="Google Shape;458;p14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459" name="Google Shape;459;p145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14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14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14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15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SECTION_HEADER_1_1_1_1_1_1_1_1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153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15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5">
  <p:cSld name="03-B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3532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5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4" r:id="rId34"/>
    <p:sldLayoutId id="2147483696" r:id="rId35"/>
    <p:sldLayoutId id="2147483697" r:id="rId36"/>
    <p:sldLayoutId id="2147483698" r:id="rId37"/>
    <p:sldLayoutId id="2147483701" r:id="rId38"/>
    <p:sldLayoutId id="2147483702" r:id="rId39"/>
    <p:sldLayoutId id="2147483704" r:id="rId40"/>
    <p:sldLayoutId id="2147483706" r:id="rId41"/>
    <p:sldLayoutId id="2147483708" r:id="rId42"/>
    <p:sldLayoutId id="2147483709" r:id="rId4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3" r:id="rId2"/>
    <p:sldLayoutId id="2147483714" r:id="rId3"/>
    <p:sldLayoutId id="2147483715" r:id="rId4"/>
    <p:sldLayoutId id="2147483718" r:id="rId5"/>
    <p:sldLayoutId id="2147483719" r:id="rId6"/>
    <p:sldLayoutId id="214748372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4" name="Google Shape;454;p1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55" name="Google Shape;455;p1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1" r:id="rId5"/>
    <p:sldLayoutId id="2147483794" r:id="rId6"/>
    <p:sldLayoutId id="2147483796" r:id="rId7"/>
    <p:sldLayoutId id="2147483803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1"/>
          <p:cNvSpPr txBox="1"/>
          <p:nvPr/>
        </p:nvSpPr>
        <p:spPr>
          <a:xfrm>
            <a:off x="1127531" y="1670671"/>
            <a:ext cx="6651422" cy="1098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6600" b="1" i="0" u="none" strike="noStrike" cap="none" dirty="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Bienvenidos</a:t>
            </a:r>
            <a:endParaRPr sz="66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570;p162">
            <a:extLst>
              <a:ext uri="{FF2B5EF4-FFF2-40B4-BE49-F238E27FC236}">
                <a16:creationId xmlns:a16="http://schemas.microsoft.com/office/drawing/2014/main" id="{4F2F41D2-DCF4-8E3D-EC29-24188014FF54}"/>
              </a:ext>
            </a:extLst>
          </p:cNvPr>
          <p:cNvSpPr txBox="1"/>
          <p:nvPr/>
        </p:nvSpPr>
        <p:spPr>
          <a:xfrm>
            <a:off x="1199807" y="2557770"/>
            <a:ext cx="6221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02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800" b="1" i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unos minutos arrancamos…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96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Hands on lab</a:t>
            </a:r>
            <a:endParaRPr sz="35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26" name="Google Shape;826;p196"/>
          <p:cNvSpPr txBox="1"/>
          <p:nvPr/>
        </p:nvSpPr>
        <p:spPr>
          <a:xfrm>
            <a:off x="473350" y="1473700"/>
            <a:ext cx="83475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200" dirty="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En esta instancia de la clase</a:t>
            </a:r>
            <a:r>
              <a:rPr lang="es" sz="2200" b="1" dirty="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 repasaremos </a:t>
            </a:r>
            <a:r>
              <a:rPr lang="es" sz="2200" dirty="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algunos de los conceptos vistos en clase con una aplicación</a:t>
            </a:r>
            <a:endParaRPr sz="2200" dirty="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dirty="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200" b="1" dirty="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¿De qué manera?</a:t>
            </a:r>
            <a:endParaRPr sz="2200" b="1" dirty="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dirty="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El profesor demostrará cómo hacerlo y tú lo puedes ir replicando en tu computadora. Si surgen dudas las puedes compartir para resolverlas en conjunto de la mano de los tutores.</a:t>
            </a:r>
            <a:endParaRPr sz="2200" dirty="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Tiempo estimado: </a:t>
            </a:r>
            <a:r>
              <a:rPr lang="es" sz="1600" b="1" dirty="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20</a:t>
            </a:r>
            <a:r>
              <a:rPr lang="es" sz="1600" b="1" dirty="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600" b="1" dirty="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minutos</a:t>
            </a:r>
            <a:endParaRPr sz="1600" b="1" dirty="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827" name="Google Shape;827;p196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828" name="Google Shape;828;p19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29" name="Google Shape;829;p196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045502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4" name="Google Shape;834;p197"/>
          <p:cNvGrpSpPr/>
          <p:nvPr/>
        </p:nvGrpSpPr>
        <p:grpSpPr>
          <a:xfrm>
            <a:off x="457350" y="468286"/>
            <a:ext cx="431074" cy="431074"/>
            <a:chOff x="473351" y="619523"/>
            <a:chExt cx="738900" cy="738900"/>
          </a:xfrm>
        </p:grpSpPr>
        <p:sp>
          <p:nvSpPr>
            <p:cNvPr id="835" name="Google Shape;835;p19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36" name="Google Shape;836;p197" title="ícono de actividad colaborativa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47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37" name="Google Shape;837;p197"/>
          <p:cNvSpPr txBox="1"/>
          <p:nvPr/>
        </p:nvSpPr>
        <p:spPr>
          <a:xfrm>
            <a:off x="394800" y="899375"/>
            <a:ext cx="85242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Registrador de tickets de eventos</a:t>
            </a:r>
            <a:endParaRPr sz="39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38" name="Google Shape;838;p197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HANDS ON LAB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39" name="Google Shape;839;p197"/>
          <p:cNvSpPr txBox="1"/>
          <p:nvPr/>
        </p:nvSpPr>
        <p:spPr>
          <a:xfrm>
            <a:off x="394800" y="1704300"/>
            <a:ext cx="8139300" cy="3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¿Cómo lo hacemos? </a:t>
            </a:r>
            <a:r>
              <a:rPr lang="es" sz="1350" b="1" dirty="0">
                <a:latin typeface="DM Sans"/>
                <a:ea typeface="DM Sans"/>
                <a:cs typeface="DM Sans"/>
                <a:sym typeface="DM Sans"/>
              </a:rPr>
              <a:t>Se creará una clase que permitirá llevar una gestión completa de usuarios que deseen acceder a dichos eventos.</a:t>
            </a:r>
            <a:endParaRPr sz="1350" b="1" dirty="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b="1" dirty="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Definir clase TicketManager, el cual tendrá un arreglo de eventos que iniciará vacío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La clase debe contar con una variable privada “precioBaseDeGanancia”, la cual añadirá un costo adicional al precio de cada evento.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Debe contar con el método “getEventos” El cual mostrará los eventos guardados.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Debe contar con el método “agregarEvento” El cual recibirá los siguientes parámetros: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14325" algn="l" rtl="0"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○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nombre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14325" algn="l" rtl="0"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○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lugar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14325" algn="l" rtl="0"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○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precio (deberá agregarse un 0.15 del valor original)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14325" algn="l" rtl="0"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○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capacidad (50 por defecto)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14325" algn="l" rtl="0"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○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fecha (hoy por defecto)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El método deberá crear además el campo id autoincrementable y el campo “participantes” que siempre iniciará con un arreglo vacío.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870080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Google Shape;844;p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198"/>
          <p:cNvSpPr txBox="1"/>
          <p:nvPr/>
        </p:nvSpPr>
        <p:spPr>
          <a:xfrm>
            <a:off x="322975" y="1722275"/>
            <a:ext cx="7969500" cy="2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Debe contar con un método “agregarUsuario” El cual recibirá: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○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id del evento (debe existir, agregar validaciones)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○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id del usuario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El método debe evaluar que el evento exista y que el usuario no haya estado registrado previamente (validación de fecha y capacidad se evitará para no alargar el reto)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Si todo está en orden, debe agregar el id del usuario en el arreglo “participantes” de ese evento.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Debe contar con un método “ponerEventoEnGira” El cual recibirá: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○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id del evento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○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nueva localidad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DM Sans"/>
              <a:buChar char="○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nueva fecha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El método debe copiar el evento existente, con una nueva localidad, nueva fecha, nuevo id y sus participantes vacíos (Usar spread operator para el resto de las propiedades)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846" name="Google Shape;846;p198"/>
          <p:cNvGrpSpPr/>
          <p:nvPr/>
        </p:nvGrpSpPr>
        <p:grpSpPr>
          <a:xfrm>
            <a:off x="457350" y="468286"/>
            <a:ext cx="431074" cy="431074"/>
            <a:chOff x="473351" y="619523"/>
            <a:chExt cx="738900" cy="738900"/>
          </a:xfrm>
        </p:grpSpPr>
        <p:sp>
          <p:nvSpPr>
            <p:cNvPr id="847" name="Google Shape;847;p19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48" name="Google Shape;848;p198" title="ícono de actividad colaborativa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475" y="762647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9" name="Google Shape;849;p198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HANDS ON LAB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50" name="Google Shape;850;p198"/>
          <p:cNvSpPr txBox="1"/>
          <p:nvPr/>
        </p:nvSpPr>
        <p:spPr>
          <a:xfrm>
            <a:off x="394800" y="899375"/>
            <a:ext cx="8567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Registrador de tickets de eventos</a:t>
            </a:r>
            <a:endParaRPr sz="39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360084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6" name="Google Shape;596;p158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597" name="Google Shape;597;p158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8" name="Google Shape;598;p158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9" name="Google Shape;599;p158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Proyecto de node</a:t>
            </a:r>
            <a:endParaRPr sz="4000" b="1" i="0" u="none" strike="noStrike" cap="none" dirty="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0" name="Google Shape;600;p158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 dirty="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lang="es" sz="2000" b="1" dirty="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min</a:t>
            </a:r>
            <a:endParaRPr sz="2000" b="1" i="0" u="none" strike="noStrike" cap="none" dirty="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1" name="Google Shape;601;p158"/>
          <p:cNvSpPr txBox="1"/>
          <p:nvPr/>
        </p:nvSpPr>
        <p:spPr>
          <a:xfrm>
            <a:off x="987300" y="2947538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dirty="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Actividad de repaso para fortalecer conceptos de node y javascript</a:t>
            </a:r>
            <a:endParaRPr sz="2000" b="0" i="0" u="none" strike="noStrike" cap="none" dirty="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296662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6" name="Google Shape;606;p159"/>
          <p:cNvGrpSpPr/>
          <p:nvPr/>
        </p:nvGrpSpPr>
        <p:grpSpPr>
          <a:xfrm>
            <a:off x="457347" y="424337"/>
            <a:ext cx="431074" cy="431074"/>
            <a:chOff x="974706" y="2467173"/>
            <a:chExt cx="738900" cy="738900"/>
          </a:xfrm>
        </p:grpSpPr>
        <p:sp>
          <p:nvSpPr>
            <p:cNvPr id="607" name="Google Shape;607;p159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8" name="Google Shape;608;p159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9" name="Google Shape;609;p159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Proyecto de node</a:t>
            </a:r>
            <a:endParaRPr sz="40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10" name="Google Shape;610;p1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159"/>
          <p:cNvSpPr txBox="1"/>
          <p:nvPr/>
        </p:nvSpPr>
        <p:spPr>
          <a:xfrm>
            <a:off x="549525" y="2480625"/>
            <a:ext cx="7566900" cy="122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Crear un proyecto de node que genere 10000 números aleatorios en un rango de 1 a 20.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Crear un objeto </a:t>
            </a:r>
            <a:r>
              <a:rPr lang="es" sz="1350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cuyas claves sean los números generados y el valor asociado a cada clave será la cantidad de veces que salió dicho número. Representar por consola los resultados.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2" name="Google Shape;612;p159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sz="140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720782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>
          <a:extLst>
            <a:ext uri="{FF2B5EF4-FFF2-40B4-BE49-F238E27FC236}">
              <a16:creationId xmlns:a16="http://schemas.microsoft.com/office/drawing/2014/main" id="{484E1EA4-1484-CB0C-FDD2-B529E5CDA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84">
            <a:extLst>
              <a:ext uri="{FF2B5EF4-FFF2-40B4-BE49-F238E27FC236}">
                <a16:creationId xmlns:a16="http://schemas.microsoft.com/office/drawing/2014/main" id="{78278D4F-E6BE-4EBD-C53F-CE93934AAA37}"/>
              </a:ext>
            </a:extLst>
          </p:cNvPr>
          <p:cNvSpPr txBox="1"/>
          <p:nvPr/>
        </p:nvSpPr>
        <p:spPr>
          <a:xfrm>
            <a:off x="1461288" y="1648200"/>
            <a:ext cx="62214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Ejercitación Archivos </a:t>
            </a:r>
            <a:r>
              <a:rPr lang="es" sz="4000" b="1" dirty="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dependencia fs</a:t>
            </a:r>
            <a:endParaRPr sz="4000" b="1" i="0" u="none" strike="noStrike" cap="none" dirty="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889473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>
          <a:extLst>
            <a:ext uri="{FF2B5EF4-FFF2-40B4-BE49-F238E27FC236}">
              <a16:creationId xmlns:a16="http://schemas.microsoft.com/office/drawing/2014/main" id="{A5A15221-AD08-72E2-9167-E1B7A8799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3" name="Google Shape;783;p192">
            <a:extLst>
              <a:ext uri="{FF2B5EF4-FFF2-40B4-BE49-F238E27FC236}">
                <a16:creationId xmlns:a16="http://schemas.microsoft.com/office/drawing/2014/main" id="{F29D24E7-0813-831F-3491-D6C542C043BE}"/>
              </a:ext>
            </a:extLst>
          </p:cNvPr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784" name="Google Shape;784;p192">
              <a:extLst>
                <a:ext uri="{FF2B5EF4-FFF2-40B4-BE49-F238E27FC236}">
                  <a16:creationId xmlns:a16="http://schemas.microsoft.com/office/drawing/2014/main" id="{E7BD7A76-9B06-028A-8C8B-6F8930990327}"/>
                </a:ext>
              </a:extLst>
            </p:cNvPr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85" name="Google Shape;785;p192" title="ícono de actividad en clase">
              <a:extLst>
                <a:ext uri="{FF2B5EF4-FFF2-40B4-BE49-F238E27FC236}">
                  <a16:creationId xmlns:a16="http://schemas.microsoft.com/office/drawing/2014/main" id="{055BF83E-B7F0-2AF0-2FA6-8E947CB2315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6" name="Google Shape;786;p192">
            <a:extLst>
              <a:ext uri="{FF2B5EF4-FFF2-40B4-BE49-F238E27FC236}">
                <a16:creationId xmlns:a16="http://schemas.microsoft.com/office/drawing/2014/main" id="{2C9E064D-89BD-7355-9261-5647CF2D4CCF}"/>
              </a:ext>
            </a:extLst>
          </p:cNvPr>
          <p:cNvSpPr txBox="1"/>
          <p:nvPr/>
        </p:nvSpPr>
        <p:spPr>
          <a:xfrm>
            <a:off x="1461300" y="2208625"/>
            <a:ext cx="6090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Almacenar fecha y hora</a:t>
            </a:r>
            <a:endParaRPr sz="4000" b="1" i="0" u="none" strike="noStrike" cap="non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7" name="Google Shape;787;p192">
            <a:extLst>
              <a:ext uri="{FF2B5EF4-FFF2-40B4-BE49-F238E27FC236}">
                <a16:creationId xmlns:a16="http://schemas.microsoft.com/office/drawing/2014/main" id="{D066EDA6-7116-8E39-8D17-82C367BD4157}"/>
              </a:ext>
            </a:extLst>
          </p:cNvPr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lang="es" sz="2000" b="1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5-10 min</a:t>
            </a:r>
            <a:endParaRPr sz="2000" b="1" i="0" u="none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8" name="Google Shape;788;p192">
            <a:extLst>
              <a:ext uri="{FF2B5EF4-FFF2-40B4-BE49-F238E27FC236}">
                <a16:creationId xmlns:a16="http://schemas.microsoft.com/office/drawing/2014/main" id="{71ADCA2C-F954-ABAA-71FA-1A1B46637E71}"/>
              </a:ext>
            </a:extLst>
          </p:cNvPr>
          <p:cNvSpPr txBox="1"/>
          <p:nvPr/>
        </p:nvSpPr>
        <p:spPr>
          <a:xfrm>
            <a:off x="987300" y="2947538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Práctica para repasar los conceptos de archivos con callbacks</a:t>
            </a:r>
            <a:endParaRPr sz="2000" b="0" i="0" u="none" strike="noStrike" cap="non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645219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>
          <a:extLst>
            <a:ext uri="{FF2B5EF4-FFF2-40B4-BE49-F238E27FC236}">
              <a16:creationId xmlns:a16="http://schemas.microsoft.com/office/drawing/2014/main" id="{D9B56786-8484-2F77-DA18-F89D74CDD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3" name="Google Shape;793;p193">
            <a:extLst>
              <a:ext uri="{FF2B5EF4-FFF2-40B4-BE49-F238E27FC236}">
                <a16:creationId xmlns:a16="http://schemas.microsoft.com/office/drawing/2014/main" id="{144D3D9E-0E65-51B4-85E8-8AE9A8389304}"/>
              </a:ext>
            </a:extLst>
          </p:cNvPr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794" name="Google Shape;794;p193">
              <a:extLst>
                <a:ext uri="{FF2B5EF4-FFF2-40B4-BE49-F238E27FC236}">
                  <a16:creationId xmlns:a16="http://schemas.microsoft.com/office/drawing/2014/main" id="{5FC76FED-2457-BF47-2864-90E3119EBF61}"/>
                </a:ext>
              </a:extLst>
            </p:cNvPr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95" name="Google Shape;795;p193" title="ícono de actividad en clase">
              <a:extLst>
                <a:ext uri="{FF2B5EF4-FFF2-40B4-BE49-F238E27FC236}">
                  <a16:creationId xmlns:a16="http://schemas.microsoft.com/office/drawing/2014/main" id="{A6DEFDF0-298C-DF57-45E2-6DCFE528A6B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96" name="Google Shape;796;p193">
            <a:extLst>
              <a:ext uri="{FF2B5EF4-FFF2-40B4-BE49-F238E27FC236}">
                <a16:creationId xmlns:a16="http://schemas.microsoft.com/office/drawing/2014/main" id="{9D4BE74D-DA54-766A-F234-F1FE354ABA23}"/>
              </a:ext>
            </a:extLst>
          </p:cNvPr>
          <p:cNvSpPr txBox="1"/>
          <p:nvPr/>
        </p:nvSpPr>
        <p:spPr>
          <a:xfrm>
            <a:off x="501450" y="1081750"/>
            <a:ext cx="7622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Almacenar fecha y hora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97" name="Google Shape;797;p193">
            <a:extLst>
              <a:ext uri="{FF2B5EF4-FFF2-40B4-BE49-F238E27FC236}">
                <a16:creationId xmlns:a16="http://schemas.microsoft.com/office/drawing/2014/main" id="{5A767DCC-D127-747D-731F-D67DB596081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193">
            <a:extLst>
              <a:ext uri="{FF2B5EF4-FFF2-40B4-BE49-F238E27FC236}">
                <a16:creationId xmlns:a16="http://schemas.microsoft.com/office/drawing/2014/main" id="{8BC31001-A10B-1F21-3B97-CCC222021EEA}"/>
              </a:ext>
            </a:extLst>
          </p:cNvPr>
          <p:cNvSpPr txBox="1"/>
          <p:nvPr/>
        </p:nvSpPr>
        <p:spPr>
          <a:xfrm>
            <a:off x="549525" y="2253750"/>
            <a:ext cx="80829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Realizar un programa que cree un archivo en el cual escriba la fecha y la hora actual. Posteriormente leer el archivo y mostrar el contenido por consola.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Utilizar el módulo fs y sus operaciones de tipo callback.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99" name="Google Shape;799;p193">
            <a:extLst>
              <a:ext uri="{FF2B5EF4-FFF2-40B4-BE49-F238E27FC236}">
                <a16:creationId xmlns:a16="http://schemas.microsoft.com/office/drawing/2014/main" id="{D90414CD-F77F-19F5-4A42-6051DEB3D2E5}"/>
              </a:ext>
            </a:extLst>
          </p:cNvPr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098517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9" name="Google Shape;879;p204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880" name="Google Shape;880;p204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81" name="Google Shape;881;p204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2" name="Google Shape;882;p204"/>
          <p:cNvSpPr txBox="1"/>
          <p:nvPr/>
        </p:nvSpPr>
        <p:spPr>
          <a:xfrm>
            <a:off x="1461300" y="2208625"/>
            <a:ext cx="60909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Lectura y escritura de archivos</a:t>
            </a:r>
            <a:endParaRPr sz="4000" b="1" i="0" u="none" strike="noStrike" cap="non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83" name="Google Shape;883;p204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lang="es" sz="2000" b="1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10-15 min</a:t>
            </a:r>
            <a:endParaRPr sz="2000" b="1" i="0" u="none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8" name="Google Shape;888;p205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889" name="Google Shape;889;p205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90" name="Google Shape;890;p205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1" name="Google Shape;891;p205"/>
          <p:cNvSpPr txBox="1"/>
          <p:nvPr/>
        </p:nvSpPr>
        <p:spPr>
          <a:xfrm>
            <a:off x="501450" y="1081750"/>
            <a:ext cx="63867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Lectura y escritura de archivos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92" name="Google Shape;892;p2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205"/>
          <p:cNvSpPr txBox="1"/>
          <p:nvPr/>
        </p:nvSpPr>
        <p:spPr>
          <a:xfrm>
            <a:off x="530550" y="2455600"/>
            <a:ext cx="7755000" cy="23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Escribir un programa ejecutable bajo node.js que realice las siguientes acciones:</a:t>
            </a:r>
            <a:endParaRPr b="1" dirty="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DM Sans"/>
              <a:buChar char="✓"/>
            </a:pPr>
            <a:r>
              <a:rPr lang="es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Abra una terminal en el directorio del archivo y ejecute la instrucción: </a:t>
            </a:r>
            <a:r>
              <a:rPr lang="es" i="1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npm init -y</a:t>
            </a:r>
            <a:r>
              <a:rPr lang="es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.</a:t>
            </a:r>
            <a:endParaRPr dirty="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DM Sans"/>
              <a:buChar char="○"/>
            </a:pPr>
            <a:r>
              <a:rPr lang="es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Esto creará un archivo especial (lo veremos más adelante) de nombre </a:t>
            </a:r>
            <a:r>
              <a:rPr lang="es" i="1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package.json</a:t>
            </a:r>
            <a:endParaRPr i="1" dirty="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DM Sans"/>
              <a:buChar char="✓"/>
            </a:pPr>
            <a:r>
              <a:rPr lang="es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Lea el archivo </a:t>
            </a:r>
            <a:r>
              <a:rPr lang="es" i="1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package.json</a:t>
            </a:r>
            <a:r>
              <a:rPr lang="es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y declare un objeto con el siguiente formato y datos:</a:t>
            </a: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dirty="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info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{</a:t>
            </a: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contenidoStr: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contenido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del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archivo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leído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en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formato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contenidoObj: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contenido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del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archivo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leído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en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formato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objeto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size: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tamaño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en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bytes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del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archivo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94" name="Google Shape;894;p205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57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57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sz="4000" b="1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4" name="Google Shape;494;p157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5" name="Google Shape;495;p157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9" name="Google Shape;899;p206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900" name="Google Shape;900;p206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01" name="Google Shape;901;p206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02" name="Google Shape;902;p2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206"/>
          <p:cNvSpPr txBox="1"/>
          <p:nvPr/>
        </p:nvSpPr>
        <p:spPr>
          <a:xfrm>
            <a:off x="530550" y="2461200"/>
            <a:ext cx="80829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50"/>
              <a:buFont typeface="DM Sans"/>
              <a:buChar char="✓"/>
            </a:pPr>
            <a:r>
              <a:rPr lang="es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Muestre por consola el objeto info luego de leer el archivo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50"/>
              <a:buFont typeface="DM Sans"/>
              <a:buChar char="✓"/>
            </a:pPr>
            <a:r>
              <a:rPr lang="es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Guardar el objeto info en un archivo llamado info.json dentro de la misma carpeta de package.json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50"/>
              <a:buFont typeface="DM Sans"/>
              <a:buChar char="✓"/>
            </a:pPr>
            <a:r>
              <a:rPr lang="es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Incluir el manejo de errores (con throw new Error)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50"/>
              <a:buFont typeface="DM Sans"/>
              <a:buChar char="✓"/>
            </a:pPr>
            <a:r>
              <a:rPr lang="es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Utilizar el módulo promises de fs dentro de una función async/await y utilizar JSON.stringify + JSON.parse para poder hacer las transformaciones json-&gt;objeto y viceversa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04" name="Google Shape;904;p206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05" name="Google Shape;905;p206"/>
          <p:cNvSpPr txBox="1"/>
          <p:nvPr/>
        </p:nvSpPr>
        <p:spPr>
          <a:xfrm>
            <a:off x="501450" y="1081750"/>
            <a:ext cx="63867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Lectura y escritura de archivos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20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05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 b="0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206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62"/>
          <p:cNvSpPr txBox="1"/>
          <p:nvPr/>
        </p:nvSpPr>
        <p:spPr>
          <a:xfrm>
            <a:off x="1199807" y="1168980"/>
            <a:ext cx="6221400" cy="2649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02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" sz="32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8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CommonJS</a:t>
            </a:r>
            <a:endParaRPr lang="es" sz="40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18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y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4800" b="1" dirty="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ESModules</a:t>
            </a:r>
            <a:endParaRPr sz="40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01"/>
          <p:cNvSpPr txBox="1"/>
          <p:nvPr/>
        </p:nvSpPr>
        <p:spPr>
          <a:xfrm>
            <a:off x="457725" y="682575"/>
            <a:ext cx="777875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Manejo de módulos en Node:</a:t>
            </a:r>
            <a:endParaRPr sz="40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397;p101">
            <a:extLst>
              <a:ext uri="{FF2B5EF4-FFF2-40B4-BE49-F238E27FC236}">
                <a16:creationId xmlns:a16="http://schemas.microsoft.com/office/drawing/2014/main" id="{BD8678B7-951B-E1B0-ECEE-C108AC670205}"/>
              </a:ext>
            </a:extLst>
          </p:cNvPr>
          <p:cNvSpPr txBox="1"/>
          <p:nvPr/>
        </p:nvSpPr>
        <p:spPr>
          <a:xfrm>
            <a:off x="458874" y="209335"/>
            <a:ext cx="777875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Pero antes…</a:t>
            </a:r>
            <a:endParaRPr sz="40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DFFE0C-ED1D-F211-C759-80B1CA870FBC}"/>
              </a:ext>
            </a:extLst>
          </p:cNvPr>
          <p:cNvSpPr txBox="1"/>
          <p:nvPr/>
        </p:nvSpPr>
        <p:spPr>
          <a:xfrm>
            <a:off x="199380" y="1768858"/>
            <a:ext cx="4774818" cy="2287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ES" sz="14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JavaScript nativo:</a:t>
            </a:r>
            <a:r>
              <a:rPr lang="es-ES" sz="14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previo al lanzamiento de ES6, mediante scripts separados, invocados en orden desde nuestro index.html</a:t>
            </a:r>
          </a:p>
          <a:p>
            <a:pPr marL="45720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ES" sz="1400" b="1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CommonJS</a:t>
            </a:r>
            <a:r>
              <a:rPr lang="es-ES" sz="14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  <a:r>
              <a:rPr lang="es-ES" sz="14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en 2009 nace </a:t>
            </a:r>
            <a:r>
              <a:rPr lang="es-ES" sz="14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NodeJS</a:t>
            </a:r>
            <a:r>
              <a:rPr lang="es-ES" sz="14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y propone este esquema para manejo de módulos. Es el que utiliza la sintaxis </a:t>
            </a:r>
            <a:r>
              <a:rPr lang="es-ES" sz="14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require</a:t>
            </a:r>
            <a:r>
              <a:rPr lang="es-ES" sz="14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</a:t>
            </a:r>
            <a:r>
              <a:rPr lang="es-ES" sz="14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module.exports</a:t>
            </a:r>
            <a:endParaRPr lang="es-ES" sz="14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ES" sz="14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Modules: </a:t>
            </a:r>
            <a:r>
              <a:rPr lang="es-ES" sz="14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2015, con el lanzamiento de ES6, surge este nuevo esquema de manejo de módulos</a:t>
            </a:r>
            <a:r>
              <a:rPr lang="es-E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que utiliza la sintaxis </a:t>
            </a:r>
            <a:r>
              <a:rPr lang="es-E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import</a:t>
            </a:r>
            <a:r>
              <a:rPr lang="es-E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/ </a:t>
            </a:r>
            <a:r>
              <a:rPr lang="es-ES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export</a:t>
            </a:r>
            <a:endParaRPr lang="es-ES" sz="14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DCE4E74-9EB1-E002-768A-4C780B0CC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268" y="1483889"/>
            <a:ext cx="3581973" cy="293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97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84"/>
          <p:cNvSpPr txBox="1"/>
          <p:nvPr/>
        </p:nvSpPr>
        <p:spPr>
          <a:xfrm>
            <a:off x="1461288" y="1648200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Nuevas implementaciones con </a:t>
            </a:r>
            <a:r>
              <a:rPr lang="es" sz="4000" b="1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ECMAScript 10 y 11</a:t>
            </a:r>
            <a:endParaRPr sz="4000" b="1" i="0" u="none" strike="noStrike" cap="none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85"/>
          <p:cNvSpPr txBox="1"/>
          <p:nvPr/>
        </p:nvSpPr>
        <p:spPr>
          <a:xfrm>
            <a:off x="457725" y="424784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considerar aquí?</a:t>
            </a:r>
            <a:endParaRPr sz="4000"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8" name="Google Shape;748;p185"/>
          <p:cNvSpPr txBox="1"/>
          <p:nvPr/>
        </p:nvSpPr>
        <p:spPr>
          <a:xfrm>
            <a:off x="457725" y="1739532"/>
            <a:ext cx="4730100" cy="1431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 partir de estas implementaciones, tenemos que hacer una aclaración importante. Muchos de los cambios en estas versiones están estrechamente ligados con otros conceptos que irás aprendiendo a lo largo del curso. Por lo tanto, los mismos se irán viendo a medida que transcurran las clases.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49" name="Google Shape;749;p185"/>
          <p:cNvPicPr preferRelativeResize="0"/>
          <p:nvPr/>
        </p:nvPicPr>
        <p:blipFill rotWithShape="1">
          <a:blip r:embed="rId3">
            <a:alphaModFix/>
          </a:blip>
          <a:srcRect l="2185" t="2340" r="1530" b="4410"/>
          <a:stretch/>
        </p:blipFill>
        <p:spPr>
          <a:xfrm>
            <a:off x="5453175" y="1848413"/>
            <a:ext cx="3328975" cy="12346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50B55FF-5B22-22E0-0F5C-7D5A77219F34}"/>
              </a:ext>
            </a:extLst>
          </p:cNvPr>
          <p:cNvSpPr txBox="1"/>
          <p:nvPr/>
        </p:nvSpPr>
        <p:spPr>
          <a:xfrm>
            <a:off x="278446" y="3226336"/>
            <a:ext cx="614297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ES" sz="1400" dirty="0" err="1">
                <a:latin typeface="DM Sans"/>
                <a:ea typeface="DM Sans"/>
                <a:cs typeface="DM Sans"/>
                <a:sym typeface="DM Sans"/>
              </a:rPr>
              <a:t>String.trim</a:t>
            </a:r>
            <a:r>
              <a:rPr lang="es-ES" sz="1400" dirty="0">
                <a:latin typeface="DM Sans"/>
                <a:ea typeface="DM Sans"/>
                <a:cs typeface="DM Sans"/>
                <a:sym typeface="DM Sans"/>
              </a:rPr>
              <a:t>(): Remueve los espacios innecesarios en una cadena. Sirve para validaciones.</a:t>
            </a:r>
            <a:endParaRPr lang="es-ES" sz="1400" b="1" dirty="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ES" sz="1400" dirty="0" err="1">
                <a:latin typeface="DM Sans"/>
                <a:ea typeface="DM Sans"/>
                <a:cs typeface="DM Sans"/>
                <a:sym typeface="DM Sans"/>
              </a:rPr>
              <a:t>Array.flat</a:t>
            </a:r>
            <a:r>
              <a:rPr lang="es-ES" sz="1400" dirty="0">
                <a:latin typeface="DM Sans"/>
                <a:ea typeface="DM Sans"/>
                <a:cs typeface="DM Sans"/>
                <a:sym typeface="DM Sans"/>
              </a:rPr>
              <a:t>(): Remueve anidaciones internas en </a:t>
            </a:r>
            <a:r>
              <a:rPr lang="es-ES" sz="1400" dirty="0" err="1">
                <a:latin typeface="DM Sans"/>
                <a:ea typeface="DM Sans"/>
                <a:cs typeface="DM Sans"/>
                <a:sym typeface="DM Sans"/>
              </a:rPr>
              <a:t>arrays</a:t>
            </a:r>
            <a:r>
              <a:rPr lang="es-ES" sz="1400" dirty="0">
                <a:latin typeface="DM Sans"/>
                <a:ea typeface="DM Sans"/>
                <a:cs typeface="DM Sans"/>
                <a:sym typeface="DM Sans"/>
              </a:rPr>
              <a:t>. Deja un arreglo “plano”.</a:t>
            </a:r>
          </a:p>
          <a:p>
            <a:pPr marL="457200" indent="-314325"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ES" dirty="0">
                <a:latin typeface="DM Sans"/>
                <a:ea typeface="DM Sans"/>
                <a:cs typeface="DM Sans"/>
                <a:sym typeface="DM Sans"/>
              </a:rPr>
              <a:t>Operador </a:t>
            </a:r>
            <a:r>
              <a:rPr lang="es-ES" dirty="0" err="1">
                <a:latin typeface="DM Sans"/>
                <a:ea typeface="DM Sans"/>
                <a:cs typeface="DM Sans"/>
                <a:sym typeface="DM Sans"/>
              </a:rPr>
              <a:t>Nullish</a:t>
            </a:r>
            <a:r>
              <a:rPr lang="es-ES" dirty="0">
                <a:latin typeface="DM Sans"/>
                <a:ea typeface="DM Sans"/>
                <a:cs typeface="DM Sans"/>
                <a:sym typeface="DM Sans"/>
              </a:rPr>
              <a:t> (??)</a:t>
            </a:r>
            <a:r>
              <a:rPr lang="es-ES" sz="1400" dirty="0">
                <a:latin typeface="DM Sans"/>
                <a:ea typeface="DM Sans"/>
                <a:cs typeface="DM Sans"/>
                <a:sym typeface="DM Sans"/>
              </a:rPr>
              <a:t> Sirve para poder colocar un valor por default a variables que podrían ser nulas o indefinidas. A diferencia del operador ||, éstas filtran “</a:t>
            </a:r>
            <a:r>
              <a:rPr lang="es-ES" sz="1400" dirty="0" err="1">
                <a:latin typeface="DM Sans"/>
                <a:ea typeface="DM Sans"/>
                <a:cs typeface="DM Sans"/>
                <a:sym typeface="DM Sans"/>
              </a:rPr>
              <a:t>falseys</a:t>
            </a:r>
            <a:r>
              <a:rPr lang="es-ES" sz="1400" dirty="0">
                <a:latin typeface="DM Sans"/>
                <a:ea typeface="DM Sans"/>
                <a:cs typeface="DM Sans"/>
                <a:sym typeface="DM Sans"/>
              </a:rPr>
              <a:t>”</a:t>
            </a: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endParaRPr lang="es-ES" sz="1400" dirty="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1" name="Google Shape;701;p179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702" name="Google Shape;702;p179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03" name="Google Shape;703;p179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4" name="Google Shape;704;p179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Utilización ES6-ES9</a:t>
            </a:r>
            <a:endParaRPr sz="4000" b="1" i="0" u="none" strike="noStrike" cap="non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5" name="Google Shape;705;p179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lang="es" sz="2000" b="1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15-20 min</a:t>
            </a:r>
            <a:endParaRPr sz="2000" b="1" i="0" u="none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6" name="Google Shape;706;p179"/>
          <p:cNvSpPr txBox="1"/>
          <p:nvPr/>
        </p:nvSpPr>
        <p:spPr>
          <a:xfrm>
            <a:off x="987300" y="2947538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Pongamos en práctica algunos de los módulos vistos en los ejemplos</a:t>
            </a:r>
            <a:endParaRPr sz="2000" b="0" i="0" u="none" strike="noStrike" cap="non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861990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1" name="Google Shape;711;p180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712" name="Google Shape;712;p180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13" name="Google Shape;713;p180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4" name="Google Shape;714;p180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Utilización ES6-ES9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15" name="Google Shape;715;p1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180"/>
          <p:cNvSpPr txBox="1"/>
          <p:nvPr/>
        </p:nvSpPr>
        <p:spPr>
          <a:xfrm>
            <a:off x="501450" y="2164625"/>
            <a:ext cx="82590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Descripción de la actividad. </a:t>
            </a: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Dados los objetos indicados en la siguiente diapositiva: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Realizar una lista nueva  (array) que contenga todos los tipos de productos (no cantidades), consejo: utilizar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Object.keys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y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Array.includes.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Mostrar el array por consola.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Posteriormente, obtener el total de productos vendidos por todos los objetos (utilizar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Object.values)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17" name="Google Shape;717;p180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501362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81"/>
          <p:cNvSpPr txBox="1"/>
          <p:nvPr/>
        </p:nvSpPr>
        <p:spPr>
          <a:xfrm>
            <a:off x="464850" y="309600"/>
            <a:ext cx="8214300" cy="4122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" sz="1300" b="0" i="0" u="none" strike="noStrike" cap="none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30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objetos =  [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{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	manzanas:3,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	peras:2,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	carne:1,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	jugos:5,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	dulces:2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},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{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	manzanas:1,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	sandias:1,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	huevos:6,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	jugos:1,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	panes:4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6447169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derhous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2754</TotalTime>
  <Words>1420</Words>
  <Application>Microsoft Office PowerPoint</Application>
  <PresentationFormat>Presentación en pantalla (16:9)</PresentationFormat>
  <Paragraphs>135</Paragraphs>
  <Slides>23</Slides>
  <Notes>23</Notes>
  <HiddenSlides>3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23</vt:i4>
      </vt:variant>
    </vt:vector>
  </HeadingPairs>
  <TitlesOfParts>
    <vt:vector size="32" baseType="lpstr">
      <vt:lpstr>Courier New</vt:lpstr>
      <vt:lpstr>Arial</vt:lpstr>
      <vt:lpstr>DM Sans</vt:lpstr>
      <vt:lpstr>Helvetica Neue Light</vt:lpstr>
      <vt:lpstr>Anton</vt:lpstr>
      <vt:lpstr>Simple Light</vt:lpstr>
      <vt:lpstr>Coderhouse</vt:lpstr>
      <vt:lpstr>Coder</vt:lpstr>
      <vt:lpstr>Coder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R. Polverelli</dc:creator>
  <cp:lastModifiedBy>Diego R. Polverelli</cp:lastModifiedBy>
  <cp:revision>38</cp:revision>
  <dcterms:modified xsi:type="dcterms:W3CDTF">2024-07-26T18:22:41Z</dcterms:modified>
</cp:coreProperties>
</file>